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9" r:id="rId10"/>
    <p:sldId id="268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6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UNIONES\Downloads\DGVS%20-%20Planificac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 de Vigilancia - Alto Paraná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indicadores!$C$1:$C$2</c:f>
              <c:strCache>
                <c:ptCount val="2"/>
                <c:pt idx="0">
                  <c:v>Representatividad de la Red de Vigilancia</c:v>
                </c:pt>
                <c:pt idx="1">
                  <c:v>N° de Establecimientos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indicadores!$B$3:$B$6</c:f>
              <c:strCache>
                <c:ptCount val="4"/>
                <c:pt idx="0">
                  <c:v>Registrados</c:v>
                </c:pt>
                <c:pt idx="1">
                  <c:v>Activos</c:v>
                </c:pt>
                <c:pt idx="2">
                  <c:v>Ingresan datos</c:v>
                </c:pt>
                <c:pt idx="3">
                  <c:v>Reportan a UGD</c:v>
                </c:pt>
              </c:strCache>
            </c:strRef>
          </c:cat>
          <c:val>
            <c:numRef>
              <c:f>indicadores!$C$3:$C$6</c:f>
              <c:numCache>
                <c:formatCode>General</c:formatCode>
                <c:ptCount val="4"/>
                <c:pt idx="0">
                  <c:v>167</c:v>
                </c:pt>
                <c:pt idx="1">
                  <c:v>147</c:v>
                </c:pt>
                <c:pt idx="2">
                  <c:v>113</c:v>
                </c:pt>
                <c:pt idx="3">
                  <c:v>49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2120136"/>
        <c:axId val="222121312"/>
      </c:barChart>
      <c:catAx>
        <c:axId val="222120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Estado de situación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121312"/>
        <c:crosses val="autoZero"/>
        <c:auto val="1"/>
        <c:lblAlgn val="ctr"/>
        <c:lblOffset val="100"/>
        <c:noMultiLvlLbl val="0"/>
      </c:catAx>
      <c:valAx>
        <c:axId val="2221213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Número de establecimientos</a:t>
                </a:r>
              </a:p>
            </c:rich>
          </c:tx>
          <c:layout>
            <c:manualLayout>
              <c:xMode val="edge"/>
              <c:yMode val="edge"/>
              <c:x val="3.6111111111111108E-2"/>
              <c:y val="0.1993095654709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crossAx val="22212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91464" y="1544137"/>
            <a:ext cx="7539596" cy="2421464"/>
          </a:xfrm>
        </p:spPr>
        <p:txBody>
          <a:bodyPr>
            <a:noAutofit/>
          </a:bodyPr>
          <a:lstStyle/>
          <a:p>
            <a:r>
              <a:rPr lang="es-PY" sz="5400" dirty="0" smtClean="0"/>
              <a:t>PROPUESTA DE REINGENIERÍA DE LA DGVS</a:t>
            </a:r>
            <a:endParaRPr lang="es-PY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33334" y="3965601"/>
            <a:ext cx="7197726" cy="1405467"/>
          </a:xfrm>
        </p:spPr>
        <p:txBody>
          <a:bodyPr>
            <a:noAutofit/>
          </a:bodyPr>
          <a:lstStyle/>
          <a:p>
            <a:r>
              <a:rPr lang="es-PY" sz="2400" dirty="0" smtClean="0">
                <a:solidFill>
                  <a:srgbClr val="FFFF00"/>
                </a:solidFill>
              </a:rPr>
              <a:t>MAYO 2015</a:t>
            </a:r>
          </a:p>
          <a:p>
            <a:endParaRPr lang="es-PY" sz="2400" dirty="0"/>
          </a:p>
          <a:p>
            <a:endParaRPr lang="es-PY" sz="2400" dirty="0" smtClean="0"/>
          </a:p>
          <a:p>
            <a:r>
              <a:rPr lang="es-PY" dirty="0" smtClean="0"/>
              <a:t>DIRECCIÓN GENERAL DE VIGILANCIA DE LA SALUD</a:t>
            </a:r>
          </a:p>
          <a:p>
            <a:r>
              <a:rPr lang="es-PY" dirty="0" smtClean="0"/>
              <a:t>FORTALECIMIENTO DEL SISTEMA DE SALUD – RONDA 9 –FONDO MUNDIAL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8116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echa doblada hacia arriba 19"/>
          <p:cNvSpPr/>
          <p:nvPr/>
        </p:nvSpPr>
        <p:spPr>
          <a:xfrm rot="5400000">
            <a:off x="5914425" y="2327103"/>
            <a:ext cx="402938" cy="423799"/>
          </a:xfrm>
          <a:prstGeom prst="bentUpArrow">
            <a:avLst>
              <a:gd name="adj1" fmla="val 32840"/>
              <a:gd name="adj2" fmla="val 25000"/>
              <a:gd name="adj3" fmla="val 24324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ítulo 13"/>
          <p:cNvSpPr txBox="1">
            <a:spLocks/>
          </p:cNvSpPr>
          <p:nvPr/>
        </p:nvSpPr>
        <p:spPr>
          <a:xfrm>
            <a:off x="5903994" y="2390992"/>
            <a:ext cx="2151555" cy="359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DIGIES, EST. </a:t>
            </a:r>
            <a:endParaRPr lang="es-PY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Flecha doblada hacia arriba 21"/>
          <p:cNvSpPr/>
          <p:nvPr/>
        </p:nvSpPr>
        <p:spPr>
          <a:xfrm rot="5400000">
            <a:off x="5890675" y="2799455"/>
            <a:ext cx="450438" cy="423799"/>
          </a:xfrm>
          <a:prstGeom prst="bentUpArrow">
            <a:avLst>
              <a:gd name="adj1" fmla="val 32840"/>
              <a:gd name="adj2" fmla="val 25000"/>
              <a:gd name="adj3" fmla="val 24324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ítulo 13"/>
          <p:cNvSpPr txBox="1">
            <a:spLocks/>
          </p:cNvSpPr>
          <p:nvPr/>
        </p:nvSpPr>
        <p:spPr>
          <a:xfrm>
            <a:off x="5903993" y="2852531"/>
            <a:ext cx="2151555" cy="359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DGVS/UER </a:t>
            </a:r>
            <a:endParaRPr lang="es-PY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826189" y="1606874"/>
            <a:ext cx="2855742" cy="663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 smtClean="0"/>
              <a:t>ESTABLECIMIENTOS DE SALUD</a:t>
            </a:r>
            <a:endParaRPr lang="es-PY" dirty="0"/>
          </a:p>
        </p:txBody>
      </p:sp>
      <p:sp>
        <p:nvSpPr>
          <p:cNvPr id="7" name="Rectángulo redondeado 6"/>
          <p:cNvSpPr/>
          <p:nvPr/>
        </p:nvSpPr>
        <p:spPr>
          <a:xfrm>
            <a:off x="2135678" y="3769276"/>
            <a:ext cx="2236763" cy="6639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 smtClean="0">
                <a:solidFill>
                  <a:schemeClr val="bg1"/>
                </a:solidFill>
              </a:rPr>
              <a:t>DATOS</a:t>
            </a:r>
            <a:endParaRPr lang="es-PY" dirty="0">
              <a:solidFill>
                <a:schemeClr val="bg1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4785968" y="1712381"/>
            <a:ext cx="879758" cy="468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8" name="Flecha derecha 17"/>
          <p:cNvSpPr/>
          <p:nvPr/>
        </p:nvSpPr>
        <p:spPr>
          <a:xfrm>
            <a:off x="7820955" y="1712381"/>
            <a:ext cx="962372" cy="468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9" name="Rectángulo redondeado 18"/>
          <p:cNvSpPr/>
          <p:nvPr/>
        </p:nvSpPr>
        <p:spPr>
          <a:xfrm>
            <a:off x="5903995" y="1606874"/>
            <a:ext cx="1797584" cy="663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 smtClean="0"/>
              <a:t>CRIS</a:t>
            </a:r>
            <a:endParaRPr lang="es-PY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5684405" y="3739517"/>
            <a:ext cx="2236763" cy="6639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 smtClean="0">
                <a:solidFill>
                  <a:schemeClr val="bg1"/>
                </a:solidFill>
              </a:rPr>
              <a:t>INFORMACION ESTRATEGICA</a:t>
            </a:r>
            <a:endParaRPr lang="es-PY" dirty="0">
              <a:solidFill>
                <a:schemeClr val="bg1"/>
              </a:solidFill>
            </a:endParaRPr>
          </a:p>
        </p:txBody>
      </p:sp>
      <p:sp>
        <p:nvSpPr>
          <p:cNvPr id="27" name="Flecha doblada hacia arriba 26"/>
          <p:cNvSpPr/>
          <p:nvPr/>
        </p:nvSpPr>
        <p:spPr>
          <a:xfrm rot="5400000">
            <a:off x="9190936" y="2380562"/>
            <a:ext cx="402938" cy="423799"/>
          </a:xfrm>
          <a:prstGeom prst="bentUpArrow">
            <a:avLst>
              <a:gd name="adj1" fmla="val 32840"/>
              <a:gd name="adj2" fmla="val 25000"/>
              <a:gd name="adj3" fmla="val 24324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lecha doblada hacia arriba 27"/>
          <p:cNvSpPr/>
          <p:nvPr/>
        </p:nvSpPr>
        <p:spPr>
          <a:xfrm rot="5400000">
            <a:off x="9190935" y="2880054"/>
            <a:ext cx="402938" cy="423799"/>
          </a:xfrm>
          <a:prstGeom prst="bentUpArrow">
            <a:avLst>
              <a:gd name="adj1" fmla="val 32840"/>
              <a:gd name="adj2" fmla="val 25000"/>
              <a:gd name="adj3" fmla="val 24324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lecha doblada hacia arriba 28"/>
          <p:cNvSpPr/>
          <p:nvPr/>
        </p:nvSpPr>
        <p:spPr>
          <a:xfrm rot="5400000">
            <a:off x="9190934" y="3315449"/>
            <a:ext cx="402938" cy="423799"/>
          </a:xfrm>
          <a:prstGeom prst="bentUpArrow">
            <a:avLst>
              <a:gd name="adj1" fmla="val 32840"/>
              <a:gd name="adj2" fmla="val 25000"/>
              <a:gd name="adj3" fmla="val 24324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ítulo 13"/>
          <p:cNvSpPr txBox="1">
            <a:spLocks/>
          </p:cNvSpPr>
          <p:nvPr/>
        </p:nvSpPr>
        <p:spPr>
          <a:xfrm>
            <a:off x="9601788" y="2414419"/>
            <a:ext cx="2151555" cy="359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GESTION/PRESUPUESTO</a:t>
            </a:r>
            <a:endParaRPr lang="es-PY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ítulo 13"/>
          <p:cNvSpPr txBox="1">
            <a:spLocks/>
          </p:cNvSpPr>
          <p:nvPr/>
        </p:nvSpPr>
        <p:spPr>
          <a:xfrm>
            <a:off x="8997755" y="2881863"/>
            <a:ext cx="2151555" cy="359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ALERTA</a:t>
            </a:r>
            <a:endParaRPr lang="es-PY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Título 13"/>
          <p:cNvSpPr txBox="1">
            <a:spLocks/>
          </p:cNvSpPr>
          <p:nvPr/>
        </p:nvSpPr>
        <p:spPr>
          <a:xfrm>
            <a:off x="9170355" y="3349306"/>
            <a:ext cx="2151555" cy="359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REPUESTA</a:t>
            </a:r>
            <a:endParaRPr lang="es-PY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9180506" y="1606873"/>
            <a:ext cx="2236763" cy="663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 smtClean="0"/>
              <a:t>REGION SANITARIA</a:t>
            </a:r>
            <a:endParaRPr lang="es-PY" dirty="0"/>
          </a:p>
        </p:txBody>
      </p:sp>
      <p:sp>
        <p:nvSpPr>
          <p:cNvPr id="38" name="Flecha derecha 37"/>
          <p:cNvSpPr/>
          <p:nvPr/>
        </p:nvSpPr>
        <p:spPr>
          <a:xfrm>
            <a:off x="4638112" y="3857357"/>
            <a:ext cx="879758" cy="468683"/>
          </a:xfrm>
          <a:prstGeom prst="rightArrow">
            <a:avLst/>
          </a:prstGeom>
          <a:solidFill>
            <a:srgbClr val="00B050"/>
          </a:solidFill>
          <a:ln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9" name="Flecha curvada hacia arriba 38"/>
          <p:cNvSpPr/>
          <p:nvPr/>
        </p:nvSpPr>
        <p:spPr>
          <a:xfrm rot="21281597">
            <a:off x="3381972" y="4585502"/>
            <a:ext cx="6837529" cy="1934819"/>
          </a:xfrm>
          <a:prstGeom prst="curvedUpArrow">
            <a:avLst/>
          </a:prstGeom>
          <a:solidFill>
            <a:srgbClr val="00B050"/>
          </a:solidFill>
          <a:ln w="0" cap="rnd" cmpd="sng">
            <a:solidFill>
              <a:srgbClr val="00B050"/>
            </a:solidFill>
            <a:prstDash val="sysDash"/>
            <a:bevel/>
            <a:headEnd type="stealth" w="sm" len="sm"/>
            <a:tailEnd type="triangle" w="lg" len="med"/>
          </a:ln>
          <a:scene3d>
            <a:camera prst="orthographicFront">
              <a:rot lat="0" lon="10800000" rev="215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90653" y="272276"/>
            <a:ext cx="41658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PY" sz="3200" b="1" dirty="0" smtClean="0">
                <a:solidFill>
                  <a:srgbClr val="FFFF00"/>
                </a:solidFill>
              </a:rPr>
              <a:t>PROPUESTA </a:t>
            </a:r>
          </a:p>
          <a:p>
            <a:r>
              <a:rPr lang="es-E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Circuito de información</a:t>
            </a:r>
            <a:endParaRPr lang="es-E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4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4720" y="1719878"/>
            <a:ext cx="10744199" cy="4926227"/>
          </a:xfrm>
        </p:spPr>
        <p:txBody>
          <a:bodyPr>
            <a:normAutofit/>
          </a:bodyPr>
          <a:lstStyle/>
          <a:p>
            <a:pPr lvl="0"/>
            <a:r>
              <a:rPr lang="es-PY" sz="2400" dirty="0" smtClean="0"/>
              <a:t>Grupo </a:t>
            </a:r>
            <a:r>
              <a:rPr lang="es-PY" sz="2400" dirty="0"/>
              <a:t>de trabajo DGVS-DIGIES-DTIC para optimizar el uso del SAA y los sistemas expertos en la </a:t>
            </a:r>
            <a:r>
              <a:rPr lang="es-PY" sz="2400" dirty="0" smtClean="0"/>
              <a:t>vigilancia</a:t>
            </a:r>
            <a:endParaRPr lang="es-PY" sz="2400" dirty="0"/>
          </a:p>
          <a:p>
            <a:pPr lvl="0"/>
            <a:r>
              <a:rPr lang="es-PY" sz="2400" dirty="0" smtClean="0"/>
              <a:t>Transferencia </a:t>
            </a:r>
            <a:r>
              <a:rPr lang="es-PY" sz="2400" dirty="0"/>
              <a:t>de las competencias de vigilancia epidemiológica de los programas de enfermedades </a:t>
            </a:r>
            <a:r>
              <a:rPr lang="es-PY" sz="2400" dirty="0" err="1"/>
              <a:t>zoonóticas</a:t>
            </a:r>
            <a:r>
              <a:rPr lang="es-PY" sz="2400" dirty="0"/>
              <a:t>, vectoriales e </a:t>
            </a:r>
            <a:r>
              <a:rPr lang="es-PY" sz="2400" dirty="0" err="1"/>
              <a:t>inmmunoprevenibles</a:t>
            </a:r>
            <a:r>
              <a:rPr lang="es-PY" sz="2400" dirty="0"/>
              <a:t>, a la DGVS.</a:t>
            </a:r>
          </a:p>
          <a:p>
            <a:r>
              <a:rPr lang="es-PY" sz="2400" dirty="0" smtClean="0"/>
              <a:t>Incorporar </a:t>
            </a:r>
            <a:r>
              <a:rPr lang="es-PY" sz="2400" dirty="0"/>
              <a:t>las áreas de VIH y </a:t>
            </a:r>
            <a:r>
              <a:rPr lang="es-PY" sz="2400" dirty="0" smtClean="0"/>
              <a:t>lepra a la vigilancia </a:t>
            </a:r>
            <a:r>
              <a:rPr lang="es-PY" sz="2400" dirty="0"/>
              <a:t>basada en laboratorio </a:t>
            </a:r>
            <a:endParaRPr lang="es-PY" sz="2400" dirty="0" smtClean="0"/>
          </a:p>
          <a:p>
            <a:r>
              <a:rPr lang="es-PY" sz="2400" dirty="0" smtClean="0"/>
              <a:t>Incorporar </a:t>
            </a:r>
            <a:r>
              <a:rPr lang="es-PY" sz="2400" dirty="0"/>
              <a:t>a la vigilancia resultados de laboratorio de enfermedades parasitarias, </a:t>
            </a:r>
            <a:r>
              <a:rPr lang="es-PY" sz="2400" dirty="0" err="1"/>
              <a:t>ETA´s</a:t>
            </a:r>
            <a:r>
              <a:rPr lang="es-PY" sz="2400" dirty="0"/>
              <a:t> y </a:t>
            </a:r>
            <a:r>
              <a:rPr lang="es-PY" sz="2400" dirty="0" smtClean="0"/>
              <a:t>RAM</a:t>
            </a:r>
          </a:p>
          <a:p>
            <a:pPr lvl="0"/>
            <a:r>
              <a:rPr lang="es-PY" sz="2400" dirty="0" smtClean="0"/>
              <a:t>ENT: Desarrollar sistema de vigilancia: Mortalidad –Morbilidad (policlínicas)</a:t>
            </a:r>
          </a:p>
          <a:p>
            <a:pPr lvl="0"/>
            <a:r>
              <a:rPr lang="es-PY" sz="2400" dirty="0" smtClean="0"/>
              <a:t>Vigilancia Ambiental: Mapeo y optimización de fuentes de información</a:t>
            </a:r>
          </a:p>
          <a:p>
            <a:r>
              <a:rPr lang="es-PY" sz="2400" dirty="0"/>
              <a:t>Espacio físico integrado en todos los niveles de la red de vigilancia</a:t>
            </a:r>
            <a:r>
              <a:rPr lang="es-PY" sz="2400" dirty="0" smtClean="0"/>
              <a:t>.</a:t>
            </a:r>
            <a:endParaRPr lang="es-PY" sz="24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12806" y="263611"/>
            <a:ext cx="10131425" cy="1456267"/>
          </a:xfrm>
        </p:spPr>
        <p:txBody>
          <a:bodyPr>
            <a:normAutofit/>
          </a:bodyPr>
          <a:lstStyle/>
          <a:p>
            <a:r>
              <a:rPr lang="es-PY" sz="4400" b="1" dirty="0" smtClean="0"/>
              <a:t>PROPUESTAS</a:t>
            </a:r>
            <a:br>
              <a:rPr lang="es-PY" sz="4400" b="1" dirty="0" smtClean="0"/>
            </a:br>
            <a:r>
              <a:rPr lang="es-P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operativos - prioridades</a:t>
            </a:r>
            <a:endParaRPr lang="es-PY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6" y="918519"/>
            <a:ext cx="10131425" cy="1456267"/>
          </a:xfrm>
        </p:spPr>
        <p:txBody>
          <a:bodyPr>
            <a:normAutofit/>
          </a:bodyPr>
          <a:lstStyle/>
          <a:p>
            <a:r>
              <a:rPr lang="es-PY" sz="4000" b="1" dirty="0" smtClean="0"/>
              <a:t>Próximos pasos</a:t>
            </a:r>
            <a:endParaRPr lang="es-PY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4212" y="1808435"/>
            <a:ext cx="8606479" cy="3649133"/>
          </a:xfrm>
        </p:spPr>
        <p:txBody>
          <a:bodyPr>
            <a:normAutofit/>
          </a:bodyPr>
          <a:lstStyle/>
          <a:p>
            <a:r>
              <a:rPr lang="es-PY" sz="2800" dirty="0"/>
              <a:t>Conformación de equipos de trabajo </a:t>
            </a:r>
            <a:r>
              <a:rPr lang="es-PY" sz="2800" dirty="0" err="1"/>
              <a:t>transectorial</a:t>
            </a:r>
            <a:endParaRPr lang="es-PY" sz="2800" dirty="0"/>
          </a:p>
          <a:p>
            <a:r>
              <a:rPr lang="es-PY" sz="2800" dirty="0" smtClean="0"/>
              <a:t>Aprobación de instrumentos de estructura orgánica</a:t>
            </a:r>
          </a:p>
          <a:p>
            <a:r>
              <a:rPr lang="es-PY" sz="2800" dirty="0"/>
              <a:t>Elaboración de Plan Estratégico Institucional 2016-2020</a:t>
            </a:r>
          </a:p>
          <a:p>
            <a:endParaRPr lang="es-PY" sz="2800" dirty="0"/>
          </a:p>
        </p:txBody>
      </p:sp>
    </p:spTree>
    <p:extLst>
      <p:ext uri="{BB962C8B-B14F-4D97-AF65-F5344CB8AC3E}">
        <p14:creationId xmlns:p14="http://schemas.microsoft.com/office/powerpoint/2010/main" val="2983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297" y="567495"/>
            <a:ext cx="10131425" cy="1456267"/>
          </a:xfrm>
        </p:spPr>
        <p:txBody>
          <a:bodyPr>
            <a:normAutofit/>
          </a:bodyPr>
          <a:lstStyle/>
          <a:p>
            <a:r>
              <a:rPr lang="es-PY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PY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41344" y="2189435"/>
            <a:ext cx="8405598" cy="3649133"/>
          </a:xfrm>
        </p:spPr>
        <p:txBody>
          <a:bodyPr>
            <a:noAutofit/>
          </a:bodyPr>
          <a:lstStyle/>
          <a:p>
            <a:r>
              <a:rPr lang="es-PY" sz="3600" dirty="0" smtClean="0"/>
              <a:t>Contexto</a:t>
            </a:r>
          </a:p>
          <a:p>
            <a:r>
              <a:rPr lang="es-PY" sz="3600" dirty="0" smtClean="0"/>
              <a:t>Metodología</a:t>
            </a:r>
          </a:p>
          <a:p>
            <a:r>
              <a:rPr lang="es-PY" sz="3600" dirty="0" smtClean="0"/>
              <a:t>Situación actual </a:t>
            </a:r>
          </a:p>
          <a:p>
            <a:pPr lvl="1"/>
            <a:r>
              <a:rPr lang="es-PY" sz="3600" dirty="0" smtClean="0"/>
              <a:t>aspectos estratégicos y operativos</a:t>
            </a:r>
          </a:p>
          <a:p>
            <a:r>
              <a:rPr lang="es-PY" sz="3600" dirty="0" smtClean="0"/>
              <a:t>Propuestas </a:t>
            </a:r>
          </a:p>
          <a:p>
            <a:pPr lvl="1"/>
            <a:r>
              <a:rPr lang="es-PY" sz="3600" dirty="0" smtClean="0"/>
              <a:t>aspectos estratégicos y operativos</a:t>
            </a:r>
          </a:p>
          <a:p>
            <a:r>
              <a:rPr lang="es-PY" sz="3800" dirty="0" smtClean="0"/>
              <a:t>Próximos pasos</a:t>
            </a:r>
            <a:endParaRPr lang="es-PY" sz="3800" dirty="0"/>
          </a:p>
        </p:txBody>
      </p:sp>
    </p:spTree>
    <p:extLst>
      <p:ext uri="{BB962C8B-B14F-4D97-AF65-F5344CB8AC3E}">
        <p14:creationId xmlns:p14="http://schemas.microsoft.com/office/powerpoint/2010/main" val="25689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717" y="0"/>
            <a:ext cx="10131425" cy="14562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Y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345" y="2253278"/>
            <a:ext cx="4455542" cy="3649133"/>
          </a:xfrm>
        </p:spPr>
        <p:txBody>
          <a:bodyPr>
            <a:noAutofit/>
          </a:bodyPr>
          <a:lstStyle/>
          <a:p>
            <a:r>
              <a:rPr lang="es-PY" sz="2800" dirty="0" smtClean="0"/>
              <a:t>Proceso </a:t>
            </a:r>
            <a:r>
              <a:rPr lang="es-PY" sz="2800" dirty="0"/>
              <a:t>de trabajo iniciado en </a:t>
            </a:r>
            <a:r>
              <a:rPr lang="es-PY" sz="2800" dirty="0" smtClean="0"/>
              <a:t>2006</a:t>
            </a:r>
          </a:p>
          <a:p>
            <a:pPr lvl="1"/>
            <a:r>
              <a:rPr lang="es-PY" sz="2400" dirty="0" smtClean="0"/>
              <a:t>Red de vigilancia</a:t>
            </a:r>
          </a:p>
          <a:p>
            <a:pPr lvl="1"/>
            <a:r>
              <a:rPr lang="es-PY" sz="2400" dirty="0" smtClean="0"/>
              <a:t>Desarrollo e integración de sistemas de información</a:t>
            </a:r>
          </a:p>
          <a:p>
            <a:pPr lvl="1"/>
            <a:r>
              <a:rPr lang="es-PY" sz="2400" dirty="0" smtClean="0"/>
              <a:t>Profesionalización</a:t>
            </a:r>
          </a:p>
          <a:p>
            <a:r>
              <a:rPr lang="es-PY" sz="2800" dirty="0" smtClean="0"/>
              <a:t>Nuevo </a:t>
            </a:r>
            <a:r>
              <a:rPr lang="es-PY" sz="2800" dirty="0"/>
              <a:t>organigrama de la </a:t>
            </a:r>
            <a:r>
              <a:rPr lang="es-PY" sz="2800" dirty="0" smtClean="0"/>
              <a:t>DGVS</a:t>
            </a:r>
          </a:p>
          <a:p>
            <a:r>
              <a:rPr lang="es-PY" sz="2800" dirty="0" smtClean="0"/>
              <a:t>Manual </a:t>
            </a:r>
            <a:r>
              <a:rPr lang="es-PY" sz="2800" dirty="0"/>
              <a:t>de </a:t>
            </a:r>
            <a:r>
              <a:rPr lang="es-PY" sz="2800" dirty="0" smtClean="0"/>
              <a:t>Vigilancia</a:t>
            </a:r>
          </a:p>
          <a:p>
            <a:r>
              <a:rPr lang="es-PY" sz="2800" dirty="0" smtClean="0"/>
              <a:t>Plan </a:t>
            </a:r>
            <a:r>
              <a:rPr lang="es-PY" sz="2800" dirty="0"/>
              <a:t>Estratégico de la </a:t>
            </a:r>
            <a:r>
              <a:rPr lang="es-PY" sz="2800" dirty="0" smtClean="0"/>
              <a:t>DGVS</a:t>
            </a:r>
            <a:endParaRPr lang="es-PY" sz="2800" dirty="0"/>
          </a:p>
          <a:p>
            <a:endParaRPr lang="es-PY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933" t="10700" r="11966" b="7898"/>
          <a:stretch/>
        </p:blipFill>
        <p:spPr>
          <a:xfrm>
            <a:off x="5695189" y="443928"/>
            <a:ext cx="5814652" cy="399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46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0192" y="314812"/>
            <a:ext cx="9963818" cy="1456267"/>
          </a:xfrm>
        </p:spPr>
        <p:txBody>
          <a:bodyPr>
            <a:normAutofit/>
          </a:bodyPr>
          <a:lstStyle/>
          <a:p>
            <a:r>
              <a:rPr lang="es-PY" sz="4400" b="1" dirty="0">
                <a:solidFill>
                  <a:srgbClr val="FFFF00"/>
                </a:solidFill>
              </a:rPr>
              <a:t>Metodología de </a:t>
            </a:r>
            <a:r>
              <a:rPr lang="es-PY" sz="4400" b="1" dirty="0" smtClean="0">
                <a:solidFill>
                  <a:srgbClr val="FFFF00"/>
                </a:solidFill>
              </a:rPr>
              <a:t>trabajo</a:t>
            </a:r>
            <a:endParaRPr lang="es-PY" sz="44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9998" y="3270052"/>
            <a:ext cx="4934618" cy="2253418"/>
          </a:xfrm>
        </p:spPr>
        <p:txBody>
          <a:bodyPr numCol="2">
            <a:noAutofit/>
          </a:bodyPr>
          <a:lstStyle/>
          <a:p>
            <a:pPr lvl="1"/>
            <a:r>
              <a:rPr lang="es-PY" sz="2400" dirty="0" smtClean="0"/>
              <a:t>DGVS</a:t>
            </a:r>
          </a:p>
          <a:p>
            <a:pPr lvl="1"/>
            <a:r>
              <a:rPr lang="es-PY" sz="2400" dirty="0" smtClean="0"/>
              <a:t>UER/UEH</a:t>
            </a:r>
            <a:endParaRPr lang="es-PY" sz="2400" dirty="0"/>
          </a:p>
          <a:p>
            <a:pPr lvl="1"/>
            <a:r>
              <a:rPr lang="es-PY" sz="2400" dirty="0" smtClean="0"/>
              <a:t>Programas</a:t>
            </a:r>
          </a:p>
          <a:p>
            <a:pPr lvl="1"/>
            <a:r>
              <a:rPr lang="es-PY" sz="2400" dirty="0" smtClean="0"/>
              <a:t>LCSP</a:t>
            </a:r>
          </a:p>
          <a:p>
            <a:pPr lvl="1"/>
            <a:r>
              <a:rPr lang="es-PY" sz="2400" dirty="0" smtClean="0"/>
              <a:t>SENEPA</a:t>
            </a:r>
          </a:p>
          <a:p>
            <a:pPr lvl="1"/>
            <a:r>
              <a:rPr lang="es-PY" sz="2400" dirty="0" smtClean="0"/>
              <a:t>DIGIES</a:t>
            </a:r>
          </a:p>
          <a:p>
            <a:pPr lvl="1"/>
            <a:r>
              <a:rPr lang="es-PY" sz="2400" dirty="0" err="1" smtClean="0"/>
              <a:t>CNTox</a:t>
            </a:r>
            <a:endParaRPr lang="es-PY" sz="2400" dirty="0" smtClean="0"/>
          </a:p>
          <a:p>
            <a:pPr lvl="1"/>
            <a:r>
              <a:rPr lang="es-PY" sz="2400" dirty="0" smtClean="0"/>
              <a:t>DIGESA</a:t>
            </a:r>
            <a:endParaRPr lang="es-PY" sz="2400" dirty="0"/>
          </a:p>
          <a:p>
            <a:pPr lvl="1"/>
            <a:r>
              <a:rPr lang="es-PY" sz="2400" dirty="0" smtClean="0"/>
              <a:t>Dirección General de Servicios </a:t>
            </a:r>
          </a:p>
          <a:p>
            <a:pPr lvl="1"/>
            <a:r>
              <a:rPr lang="es-PY" sz="2400" dirty="0" smtClean="0"/>
              <a:t>Asesoría Jurídica</a:t>
            </a:r>
          </a:p>
          <a:p>
            <a:pPr lvl="1"/>
            <a:r>
              <a:rPr lang="es-PY" sz="2400" dirty="0" smtClean="0"/>
              <a:t>OPS/OMS</a:t>
            </a:r>
            <a:endParaRPr lang="es-PY" sz="2400" dirty="0"/>
          </a:p>
          <a:p>
            <a:endParaRPr lang="es-PY" sz="2800" dirty="0"/>
          </a:p>
        </p:txBody>
      </p:sp>
      <p:pic>
        <p:nvPicPr>
          <p:cNvPr id="1026" name="Picture 2" descr="http://www.mspbs.gov.py/v3/wp-content/uploads/2015/05/Vigila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08" y="1771079"/>
            <a:ext cx="6299693" cy="4724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01" y="1771079"/>
            <a:ext cx="493209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486033"/>
            <a:ext cx="9241969" cy="1456267"/>
          </a:xfrm>
        </p:spPr>
        <p:txBody>
          <a:bodyPr>
            <a:normAutofit/>
          </a:bodyPr>
          <a:lstStyle/>
          <a:p>
            <a:r>
              <a:rPr lang="es-PY" sz="4000" b="1" dirty="0"/>
              <a:t>Situación actual de la </a:t>
            </a:r>
            <a:r>
              <a:rPr lang="es-PY" sz="4000" b="1" dirty="0" smtClean="0"/>
              <a:t>vigilancia</a:t>
            </a:r>
            <a:br>
              <a:rPr lang="es-PY" sz="4000" b="1" dirty="0" smtClean="0"/>
            </a:br>
            <a:r>
              <a:rPr lang="es-PY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estratégicos</a:t>
            </a:r>
            <a:endParaRPr lang="es-PY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7459" y="2504017"/>
            <a:ext cx="9776486" cy="3649133"/>
          </a:xfrm>
        </p:spPr>
        <p:txBody>
          <a:bodyPr>
            <a:noAutofit/>
          </a:bodyPr>
          <a:lstStyle/>
          <a:p>
            <a:pPr lvl="0"/>
            <a:r>
              <a:rPr lang="es-PY" sz="3200" dirty="0"/>
              <a:t>No existe una categoría profesional </a:t>
            </a:r>
            <a:r>
              <a:rPr lang="es-PY" sz="3200" dirty="0" smtClean="0"/>
              <a:t>de Epidemiología </a:t>
            </a:r>
          </a:p>
          <a:p>
            <a:pPr lvl="0"/>
            <a:r>
              <a:rPr lang="es-PY" sz="3200" dirty="0" smtClean="0"/>
              <a:t>Escasa </a:t>
            </a:r>
            <a:r>
              <a:rPr lang="es-PY" sz="3200" dirty="0"/>
              <a:t>capacidad de análisis </a:t>
            </a:r>
            <a:r>
              <a:rPr lang="es-PY" sz="3200" dirty="0" smtClean="0"/>
              <a:t>en todos los niveles</a:t>
            </a:r>
            <a:endParaRPr lang="es-PY" sz="3200" dirty="0"/>
          </a:p>
          <a:p>
            <a:pPr lvl="0"/>
            <a:r>
              <a:rPr lang="es-PY" sz="3200" dirty="0" smtClean="0"/>
              <a:t>UER tienen </a:t>
            </a:r>
            <a:r>
              <a:rPr lang="es-PY" sz="3200" dirty="0"/>
              <a:t>desarrollos muy dispares </a:t>
            </a:r>
            <a:endParaRPr lang="es-PY" sz="3200" dirty="0" smtClean="0"/>
          </a:p>
          <a:p>
            <a:pPr lvl="0"/>
            <a:r>
              <a:rPr lang="es-PY" sz="3200" dirty="0" smtClean="0"/>
              <a:t>El </a:t>
            </a:r>
            <a:r>
              <a:rPr lang="es-PY" sz="3200" dirty="0"/>
              <a:t>sistema de información está fragmentado, los datos son incompletos </a:t>
            </a:r>
            <a:endParaRPr lang="es-PY" sz="3200" dirty="0" smtClean="0"/>
          </a:p>
          <a:p>
            <a:pPr lvl="0"/>
            <a:r>
              <a:rPr lang="es-PY" sz="3200" dirty="0" smtClean="0"/>
              <a:t>La </a:t>
            </a:r>
            <a:r>
              <a:rPr lang="es-PY" sz="3200" dirty="0"/>
              <a:t>vigilancia y análisis rutinarios </a:t>
            </a:r>
            <a:r>
              <a:rPr lang="es-PY" sz="3200" dirty="0" smtClean="0"/>
              <a:t>compiten con emergencias </a:t>
            </a:r>
            <a:r>
              <a:rPr lang="es-PY" sz="3200" dirty="0"/>
              <a:t>de salud </a:t>
            </a:r>
            <a:r>
              <a:rPr lang="es-PY" sz="3200" dirty="0" smtClean="0"/>
              <a:t>pública</a:t>
            </a:r>
            <a:endParaRPr lang="es-PY" sz="3200" dirty="0"/>
          </a:p>
          <a:p>
            <a:endParaRPr lang="es-PY" sz="32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107342" y="2284942"/>
            <a:ext cx="431482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4159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12574" y="1877738"/>
            <a:ext cx="11479426" cy="424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PY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Jerarquizar </a:t>
            </a:r>
            <a:r>
              <a:rPr lang="es-PY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epidemiologia como </a:t>
            </a:r>
            <a:r>
              <a:rPr lang="es-PY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categoría profesional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PY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Crear </a:t>
            </a:r>
            <a:r>
              <a:rPr lang="es-PY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Información Epidemiológica (CIE) </a:t>
            </a:r>
            <a:r>
              <a:rPr lang="es-PY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PY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DGVS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PY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Consolidar la Dirección de Vigilancia de Salud Ambiental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PY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Apoyar </a:t>
            </a:r>
            <a:r>
              <a:rPr lang="es-PY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reingeniería </a:t>
            </a:r>
            <a:r>
              <a:rPr lang="es-PY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 de Laboratorio y fortalecer </a:t>
            </a:r>
            <a:r>
              <a:rPr lang="es-PY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CNTox</a:t>
            </a:r>
            <a:r>
              <a:rPr lang="es-PY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PY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Acuerdo </a:t>
            </a:r>
            <a:r>
              <a:rPr lang="es-PY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 con la DIGIES y DGSS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PY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Crear </a:t>
            </a:r>
            <a:r>
              <a:rPr lang="es-PY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Coordinaciones Regionales de Información en Salud (CRIS) 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PY" sz="3200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Reestructurar las UER: </a:t>
            </a:r>
          </a:p>
          <a:p>
            <a:pPr marL="800100" lvl="1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PY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Normativa, recursos y desarrollo de competencias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1287" y="261257"/>
            <a:ext cx="10131425" cy="1456267"/>
          </a:xfrm>
        </p:spPr>
        <p:txBody>
          <a:bodyPr>
            <a:normAutofit/>
          </a:bodyPr>
          <a:lstStyle/>
          <a:p>
            <a:r>
              <a:rPr lang="es-PY" sz="4400" b="1" dirty="0" smtClean="0"/>
              <a:t>PROPUESTAS</a:t>
            </a:r>
            <a:br>
              <a:rPr lang="es-PY" sz="4400" b="1" dirty="0" smtClean="0"/>
            </a:br>
            <a:r>
              <a:rPr lang="es-P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estratégicos - prioridades</a:t>
            </a:r>
            <a:endParaRPr lang="es-PY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redondeado 38"/>
          <p:cNvSpPr/>
          <p:nvPr/>
        </p:nvSpPr>
        <p:spPr>
          <a:xfrm>
            <a:off x="7865271" y="3607715"/>
            <a:ext cx="1943908" cy="3039387"/>
          </a:xfrm>
          <a:prstGeom prst="round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1" name="Rectángulo redondeado 30"/>
          <p:cNvSpPr/>
          <p:nvPr/>
        </p:nvSpPr>
        <p:spPr>
          <a:xfrm>
            <a:off x="2546963" y="3542737"/>
            <a:ext cx="1943908" cy="3039387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2" name="Rectángulo redondeado 31"/>
          <p:cNvSpPr/>
          <p:nvPr/>
        </p:nvSpPr>
        <p:spPr>
          <a:xfrm>
            <a:off x="1752744" y="3530729"/>
            <a:ext cx="1809754" cy="3063405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12" y="3792709"/>
            <a:ext cx="381000" cy="381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10" y="3991795"/>
            <a:ext cx="381000" cy="381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10" y="3556254"/>
            <a:ext cx="381000" cy="381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5263" r="63352" b="64300"/>
          <a:stretch/>
        </p:blipFill>
        <p:spPr>
          <a:xfrm>
            <a:off x="2329584" y="5451837"/>
            <a:ext cx="1342175" cy="11147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929" y="4361484"/>
            <a:ext cx="1176346" cy="117634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614644" y="3994263"/>
            <a:ext cx="4427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</a:t>
            </a:r>
            <a:endParaRPr lang="es-E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614644" y="3546699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</a:t>
            </a:r>
            <a:r>
              <a:rPr lang="es-E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s-E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614644" y="4549547"/>
            <a:ext cx="4427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s-E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s-E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614644" y="5175047"/>
            <a:ext cx="5084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HD</a:t>
            </a:r>
            <a:endParaRPr lang="es-E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14644" y="5930386"/>
            <a:ext cx="4908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HR</a:t>
            </a:r>
            <a:endParaRPr lang="es-E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831152" y="5594909"/>
            <a:ext cx="5116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IPS</a:t>
            </a:r>
            <a:endParaRPr lang="es-E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815925" y="4451643"/>
            <a:ext cx="5709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HM</a:t>
            </a:r>
            <a:endParaRPr lang="es-E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860007" y="4823221"/>
            <a:ext cx="4828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HP</a:t>
            </a:r>
            <a:endParaRPr lang="es-E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886834" y="4105358"/>
            <a:ext cx="4427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s-E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s-E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467" y="4967399"/>
            <a:ext cx="755792" cy="70064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7270" y="4385650"/>
            <a:ext cx="755792" cy="700649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2569165" y="2598346"/>
            <a:ext cx="9252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</a:t>
            </a:r>
            <a:endParaRPr lang="es-E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860007" y="5169506"/>
            <a:ext cx="4828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HC</a:t>
            </a:r>
            <a:endParaRPr lang="es-E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770" y="4394373"/>
            <a:ext cx="971550" cy="971550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4939489" y="2564809"/>
            <a:ext cx="11464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UER</a:t>
            </a:r>
            <a:endParaRPr lang="es-E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568536" y="1978277"/>
            <a:ext cx="28176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UGD/DGVS</a:t>
            </a:r>
            <a:endParaRPr lang="es-E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784223" flipH="1">
            <a:off x="10156674" y="2335058"/>
            <a:ext cx="1337487" cy="1094931"/>
          </a:xfrm>
          <a:prstGeom prst="rect">
            <a:avLst/>
          </a:prstGeom>
        </p:spPr>
      </p:pic>
      <p:sp>
        <p:nvSpPr>
          <p:cNvPr id="36" name="AutoShape 8" descr="Resultado de imagen de flecha cur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8"/>
          <a:srcRect r="40008"/>
          <a:stretch/>
        </p:blipFill>
        <p:spPr>
          <a:xfrm flipH="1">
            <a:off x="3815919" y="2191812"/>
            <a:ext cx="1294902" cy="1767005"/>
          </a:xfrm>
          <a:prstGeom prst="rect">
            <a:avLst/>
          </a:prstGeom>
        </p:spPr>
      </p:pic>
      <p:sp>
        <p:nvSpPr>
          <p:cNvPr id="38" name="Rectángulo redondeado 37"/>
          <p:cNvSpPr/>
          <p:nvPr/>
        </p:nvSpPr>
        <p:spPr>
          <a:xfrm>
            <a:off x="5079638" y="3542737"/>
            <a:ext cx="1943908" cy="3039387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31154" y="2019250"/>
            <a:ext cx="1243751" cy="1243751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7513831" y="2598346"/>
            <a:ext cx="2680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programas</a:t>
            </a:r>
            <a:endParaRPr lang="es-E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96543" flipH="1">
            <a:off x="9759534" y="2402063"/>
            <a:ext cx="1337487" cy="1094931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460375" y="1612435"/>
            <a:ext cx="36900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Flujo de información</a:t>
            </a:r>
            <a:endParaRPr lang="es-E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393528" y="125711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Y" sz="4000" b="1" dirty="0" smtClean="0"/>
              <a:t>Situación actual de la vigilancia</a:t>
            </a:r>
            <a:br>
              <a:rPr lang="es-PY" sz="4000" b="1" dirty="0" smtClean="0"/>
            </a:br>
            <a:r>
              <a:rPr lang="es-PY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</a:t>
            </a:r>
            <a:r>
              <a:rPr lang="es-PY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OPERATIVos</a:t>
            </a:r>
            <a:endParaRPr lang="es-PY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7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4889790"/>
            <a:ext cx="12192000" cy="248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2" name="Grupo 1"/>
          <p:cNvGrpSpPr/>
          <p:nvPr/>
        </p:nvGrpSpPr>
        <p:grpSpPr>
          <a:xfrm>
            <a:off x="5993027" y="1711065"/>
            <a:ext cx="5119817" cy="2948942"/>
            <a:chOff x="-242735" y="283967"/>
            <a:chExt cx="4344799" cy="2533610"/>
          </a:xfrm>
        </p:grpSpPr>
        <p:graphicFrame>
          <p:nvGraphicFramePr>
            <p:cNvPr id="3" name="Gráfico 2"/>
            <p:cNvGraphicFramePr/>
            <p:nvPr>
              <p:extLst>
                <p:ext uri="{D42A27DB-BD31-4B8C-83A1-F6EECF244321}">
                  <p14:modId xmlns:p14="http://schemas.microsoft.com/office/powerpoint/2010/main" val="873422568"/>
                </p:ext>
              </p:extLst>
            </p:nvPr>
          </p:nvGraphicFramePr>
          <p:xfrm>
            <a:off x="-242735" y="283967"/>
            <a:ext cx="4344799" cy="2533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CuadroTexto 2"/>
            <p:cNvSpPr txBox="1"/>
            <p:nvPr/>
          </p:nvSpPr>
          <p:spPr>
            <a:xfrm>
              <a:off x="290591" y="585788"/>
              <a:ext cx="500009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Y" sz="1100" dirty="0">
                  <a:solidFill>
                    <a:schemeClr val="bg1"/>
                  </a:solidFill>
                </a:rPr>
                <a:t>100%</a:t>
              </a:r>
            </a:p>
          </p:txBody>
        </p:sp>
        <p:sp>
          <p:nvSpPr>
            <p:cNvPr id="5" name="CuadroTexto 3"/>
            <p:cNvSpPr txBox="1"/>
            <p:nvPr/>
          </p:nvSpPr>
          <p:spPr>
            <a:xfrm>
              <a:off x="1345176" y="795604"/>
              <a:ext cx="428515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Y" sz="1100" dirty="0">
                  <a:solidFill>
                    <a:schemeClr val="bg1"/>
                  </a:solidFill>
                </a:rPr>
                <a:t>88%</a:t>
              </a:r>
            </a:p>
          </p:txBody>
        </p:sp>
        <p:sp>
          <p:nvSpPr>
            <p:cNvPr id="6" name="CuadroTexto 4"/>
            <p:cNvSpPr txBox="1"/>
            <p:nvPr/>
          </p:nvSpPr>
          <p:spPr>
            <a:xfrm>
              <a:off x="2328267" y="1060164"/>
              <a:ext cx="428515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Y" sz="1100" dirty="0">
                  <a:solidFill>
                    <a:schemeClr val="bg1"/>
                  </a:solidFill>
                </a:rPr>
                <a:t>68%</a:t>
              </a:r>
            </a:p>
          </p:txBody>
        </p:sp>
        <p:sp>
          <p:nvSpPr>
            <p:cNvPr id="7" name="CuadroTexto 5"/>
            <p:cNvSpPr txBox="1"/>
            <p:nvPr/>
          </p:nvSpPr>
          <p:spPr>
            <a:xfrm>
              <a:off x="3288579" y="1725486"/>
              <a:ext cx="400509" cy="2071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Y" sz="1100" dirty="0">
                  <a:solidFill>
                    <a:schemeClr val="bg1"/>
                  </a:solidFill>
                </a:rPr>
                <a:t>29%</a:t>
              </a:r>
            </a:p>
          </p:txBody>
        </p:sp>
      </p:grpSp>
      <p:sp>
        <p:nvSpPr>
          <p:cNvPr id="8" name="Título 1"/>
          <p:cNvSpPr txBox="1">
            <a:spLocks/>
          </p:cNvSpPr>
          <p:nvPr/>
        </p:nvSpPr>
        <p:spPr>
          <a:xfrm>
            <a:off x="393528" y="422273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Y" b="1" dirty="0" smtClean="0"/>
              <a:t>Situación actual de la vigilancia</a:t>
            </a:r>
            <a:br>
              <a:rPr lang="es-PY" b="1" dirty="0" smtClean="0"/>
            </a:br>
            <a:r>
              <a:rPr lang="es-PY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</a:t>
            </a:r>
            <a:r>
              <a:rPr lang="es-PY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OPERATIVos</a:t>
            </a:r>
            <a:endParaRPr lang="es-PY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28" y="1711065"/>
            <a:ext cx="5315595" cy="29900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b="23655"/>
          <a:stretch/>
        </p:blipFill>
        <p:spPr>
          <a:xfrm rot="21076734">
            <a:off x="183463" y="5253993"/>
            <a:ext cx="3052119" cy="1456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6758" r="26602"/>
          <a:stretch/>
        </p:blipFill>
        <p:spPr>
          <a:xfrm rot="20564719">
            <a:off x="2972788" y="5181388"/>
            <a:ext cx="2254903" cy="190337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b="9105"/>
          <a:stretch/>
        </p:blipFill>
        <p:spPr>
          <a:xfrm rot="486810">
            <a:off x="5346798" y="5281316"/>
            <a:ext cx="3290782" cy="168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/>
          <a:srcRect l="25051" t="14963" r="25902" b="31351"/>
          <a:stretch/>
        </p:blipFill>
        <p:spPr>
          <a:xfrm>
            <a:off x="8895058" y="5016843"/>
            <a:ext cx="2990336" cy="18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18246" y="131096"/>
            <a:ext cx="11956293" cy="6425348"/>
            <a:chOff x="118246" y="131096"/>
            <a:chExt cx="11956293" cy="6425348"/>
          </a:xfrm>
        </p:grpSpPr>
        <p:sp>
          <p:nvSpPr>
            <p:cNvPr id="4" name="CuadroTexto 3"/>
            <p:cNvSpPr txBox="1"/>
            <p:nvPr/>
          </p:nvSpPr>
          <p:spPr>
            <a:xfrm>
              <a:off x="1378812" y="131096"/>
              <a:ext cx="1094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dirty="0" smtClean="0"/>
                <a:t>VIG. COM</a:t>
              </a:r>
              <a:endParaRPr lang="es-PY" dirty="0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4044631" y="131096"/>
              <a:ext cx="1094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dirty="0" smtClean="0"/>
                <a:t>VIG. COM</a:t>
              </a:r>
              <a:endParaRPr lang="es-PY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7593033" y="131096"/>
              <a:ext cx="1094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dirty="0" smtClean="0"/>
                <a:t>VIG. COM</a:t>
              </a:r>
              <a:endParaRPr lang="es-PY" dirty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059670" y="985902"/>
              <a:ext cx="682580" cy="4250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dirty="0" smtClean="0"/>
                <a:t>UN</a:t>
              </a:r>
              <a:endParaRPr lang="es-PY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217151" y="985906"/>
              <a:ext cx="682580" cy="4250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dirty="0" smtClean="0"/>
                <a:t>UN</a:t>
              </a:r>
              <a:endParaRPr lang="es-PY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3474285" y="985905"/>
              <a:ext cx="682580" cy="4250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dirty="0" smtClean="0"/>
                <a:t>UN</a:t>
              </a:r>
              <a:endParaRPr lang="es-PY" dirty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4541087" y="985904"/>
              <a:ext cx="682580" cy="4250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dirty="0" smtClean="0"/>
                <a:t>UN</a:t>
              </a:r>
              <a:endParaRPr lang="es-PY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556598" y="994077"/>
              <a:ext cx="682580" cy="4250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dirty="0" smtClean="0"/>
                <a:t>UN</a:t>
              </a:r>
              <a:endParaRPr lang="es-PY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653701" y="985903"/>
              <a:ext cx="682580" cy="4250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dirty="0" smtClean="0"/>
                <a:t>UN</a:t>
              </a:r>
              <a:endParaRPr lang="es-PY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005157" y="985902"/>
              <a:ext cx="682580" cy="4250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dirty="0" smtClean="0"/>
                <a:t>UN</a:t>
              </a:r>
              <a:endParaRPr lang="es-PY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163369" y="2065998"/>
              <a:ext cx="1736362" cy="750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dirty="0" smtClean="0"/>
                <a:t>UEH</a:t>
              </a:r>
            </a:p>
            <a:p>
              <a:pPr algn="ctr"/>
              <a:r>
                <a:rPr lang="es-PY" dirty="0" smtClean="0"/>
                <a:t>DISTRITO</a:t>
              </a:r>
              <a:endParaRPr lang="es-PY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1179817" y="3693840"/>
              <a:ext cx="1583026" cy="10315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Y" dirty="0" smtClean="0"/>
                <a:t>PROGRAMAS</a:t>
              </a:r>
            </a:p>
            <a:p>
              <a:pPr algn="ctr"/>
              <a:r>
                <a:rPr lang="es-PY" dirty="0" smtClean="0"/>
                <a:t>PRONASIDA</a:t>
              </a:r>
            </a:p>
            <a:p>
              <a:pPr algn="ctr"/>
              <a:r>
                <a:rPr lang="es-PY" dirty="0" smtClean="0"/>
                <a:t>TUBERCULOSIS</a:t>
              </a:r>
            </a:p>
            <a:p>
              <a:pPr algn="ctr"/>
              <a:r>
                <a:rPr lang="es-PY" dirty="0" smtClean="0"/>
                <a:t>LEPRA</a:t>
              </a:r>
              <a:endParaRPr lang="es-PY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636423" y="3717919"/>
              <a:ext cx="1275472" cy="84802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Y" dirty="0" smtClean="0"/>
                <a:t>UGD</a:t>
              </a:r>
            </a:p>
            <a:p>
              <a:pPr algn="ctr"/>
              <a:r>
                <a:rPr lang="es-PY" dirty="0" smtClean="0"/>
                <a:t>RESTO</a:t>
              </a:r>
            </a:p>
            <a:p>
              <a:pPr algn="ctr"/>
              <a:r>
                <a:rPr lang="es-PY" dirty="0" smtClean="0"/>
                <a:t>EVENTOS</a:t>
              </a:r>
              <a:endParaRPr lang="es-PY" dirty="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8171507" y="3688152"/>
              <a:ext cx="1032460" cy="697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Y" dirty="0" smtClean="0"/>
                <a:t>CNE</a:t>
              </a:r>
              <a:endParaRPr lang="es-PY" dirty="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6460823" y="4565943"/>
              <a:ext cx="1298615" cy="132680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Y" sz="1200" dirty="0" smtClean="0"/>
                <a:t>OTROS</a:t>
              </a:r>
            </a:p>
            <a:p>
              <a:pPr algn="ctr"/>
              <a:r>
                <a:rPr lang="es-PY" sz="1200" dirty="0" smtClean="0"/>
                <a:t>PROGRAMAS</a:t>
              </a:r>
            </a:p>
            <a:p>
              <a:pPr algn="ctr"/>
              <a:r>
                <a:rPr lang="es-PY" sz="1200" dirty="0" smtClean="0"/>
                <a:t>PAI</a:t>
              </a:r>
            </a:p>
            <a:p>
              <a:pPr algn="ctr"/>
              <a:r>
                <a:rPr lang="es-PY" sz="1200" dirty="0" smtClean="0"/>
                <a:t>SENEPA</a:t>
              </a:r>
            </a:p>
            <a:p>
              <a:pPr algn="ctr"/>
              <a:r>
                <a:rPr lang="es-PY" sz="1200" dirty="0" smtClean="0"/>
                <a:t>PNZONOSIS</a:t>
              </a:r>
            </a:p>
            <a:p>
              <a:pPr algn="ctr"/>
              <a:r>
                <a:rPr lang="es-PY" sz="1200" dirty="0" smtClean="0"/>
                <a:t>ENT</a:t>
              </a:r>
            </a:p>
            <a:p>
              <a:pPr algn="ctr"/>
              <a:r>
                <a:rPr lang="es-PY" sz="1200" dirty="0" smtClean="0"/>
                <a:t>ET</a:t>
              </a:r>
            </a:p>
          </p:txBody>
        </p:sp>
        <p:sp>
          <p:nvSpPr>
            <p:cNvPr id="27" name="Abrir llave 26"/>
            <p:cNvSpPr/>
            <p:nvPr/>
          </p:nvSpPr>
          <p:spPr>
            <a:xfrm>
              <a:off x="9368503" y="3190519"/>
              <a:ext cx="496560" cy="169286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9754534" y="3370997"/>
              <a:ext cx="23200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sz="1400" dirty="0" smtClean="0"/>
                <a:t>INUSUALES INMEDIATAS</a:t>
              </a:r>
            </a:p>
            <a:p>
              <a:r>
                <a:rPr lang="es-PY" sz="1400" dirty="0" smtClean="0"/>
                <a:t>EBOLA</a:t>
              </a:r>
            </a:p>
            <a:p>
              <a:r>
                <a:rPr lang="es-PY" sz="1400" dirty="0" smtClean="0"/>
                <a:t>COLERA</a:t>
              </a:r>
            </a:p>
            <a:p>
              <a:r>
                <a:rPr lang="es-PY" sz="1400" dirty="0" smtClean="0"/>
                <a:t>SARS/RVB</a:t>
              </a:r>
            </a:p>
            <a:p>
              <a:r>
                <a:rPr lang="es-PY" sz="1400" dirty="0" smtClean="0"/>
                <a:t>DIFTER</a:t>
              </a:r>
            </a:p>
            <a:p>
              <a:r>
                <a:rPr lang="es-PY" sz="1400" dirty="0" smtClean="0"/>
                <a:t>BROTES</a:t>
              </a:r>
              <a:endParaRPr lang="es-PY" sz="1400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9547267" y="541410"/>
              <a:ext cx="23777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dirty="0" smtClean="0"/>
                <a:t>HOSPITALES</a:t>
              </a:r>
            </a:p>
            <a:p>
              <a:r>
                <a:rPr lang="es-PY" dirty="0" smtClean="0"/>
                <a:t>USF</a:t>
              </a:r>
            </a:p>
            <a:p>
              <a:r>
                <a:rPr lang="es-PY" dirty="0" smtClean="0"/>
                <a:t>CENTRO DE SALUD</a:t>
              </a:r>
            </a:p>
            <a:p>
              <a:r>
                <a:rPr lang="es-PY" dirty="0" smtClean="0"/>
                <a:t>PUESTOS DE SALUD</a:t>
              </a:r>
              <a:endParaRPr lang="es-PY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3926356" y="6121472"/>
              <a:ext cx="5068933" cy="4349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dirty="0" smtClean="0"/>
                <a:t>CENTRO DE INFORMACION EPIDEMIOLOGICA</a:t>
              </a:r>
              <a:endParaRPr lang="es-PY" dirty="0"/>
            </a:p>
          </p:txBody>
        </p:sp>
        <p:cxnSp>
          <p:nvCxnSpPr>
            <p:cNvPr id="34" name="Conector recto de flecha 33"/>
            <p:cNvCxnSpPr>
              <a:stCxn id="4" idx="2"/>
            </p:cNvCxnSpPr>
            <p:nvPr/>
          </p:nvCxnSpPr>
          <p:spPr>
            <a:xfrm>
              <a:off x="1926164" y="500428"/>
              <a:ext cx="547352" cy="362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/>
            <p:nvPr/>
          </p:nvCxnSpPr>
          <p:spPr>
            <a:xfrm>
              <a:off x="1367910" y="1505167"/>
              <a:ext cx="448012" cy="4091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/>
            <p:nvPr/>
          </p:nvCxnSpPr>
          <p:spPr>
            <a:xfrm flipH="1">
              <a:off x="2330413" y="1473968"/>
              <a:ext cx="255394" cy="4224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ipse 42"/>
            <p:cNvSpPr/>
            <p:nvPr/>
          </p:nvSpPr>
          <p:spPr>
            <a:xfrm>
              <a:off x="4605448" y="1863780"/>
              <a:ext cx="1426982" cy="11775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Y" smtClean="0"/>
                <a:t>UER</a:t>
              </a:r>
              <a:endParaRPr lang="es-PY" dirty="0"/>
            </a:p>
          </p:txBody>
        </p:sp>
        <p:cxnSp>
          <p:nvCxnSpPr>
            <p:cNvPr id="44" name="Conector recto de flecha 43"/>
            <p:cNvCxnSpPr/>
            <p:nvPr/>
          </p:nvCxnSpPr>
          <p:spPr>
            <a:xfrm flipH="1">
              <a:off x="6084208" y="1473719"/>
              <a:ext cx="867309" cy="7091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 flipH="1">
              <a:off x="5745707" y="1489888"/>
              <a:ext cx="254322" cy="3682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de flecha 47"/>
            <p:cNvCxnSpPr/>
            <p:nvPr/>
          </p:nvCxnSpPr>
          <p:spPr>
            <a:xfrm>
              <a:off x="3815575" y="1462782"/>
              <a:ext cx="725512" cy="6009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/>
            <p:cNvCxnSpPr/>
            <p:nvPr/>
          </p:nvCxnSpPr>
          <p:spPr>
            <a:xfrm>
              <a:off x="4743886" y="1498605"/>
              <a:ext cx="292328" cy="2919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53"/>
            <p:cNvCxnSpPr/>
            <p:nvPr/>
          </p:nvCxnSpPr>
          <p:spPr>
            <a:xfrm>
              <a:off x="4659919" y="500428"/>
              <a:ext cx="1085788" cy="362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55"/>
            <p:cNvCxnSpPr/>
            <p:nvPr/>
          </p:nvCxnSpPr>
          <p:spPr>
            <a:xfrm>
              <a:off x="8231638" y="465463"/>
              <a:ext cx="0" cy="3979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 flipV="1">
              <a:off x="1851580" y="3358488"/>
              <a:ext cx="6845159" cy="1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de flecha 61"/>
            <p:cNvCxnSpPr/>
            <p:nvPr/>
          </p:nvCxnSpPr>
          <p:spPr>
            <a:xfrm>
              <a:off x="1851580" y="3370997"/>
              <a:ext cx="0" cy="2050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de flecha 63"/>
            <p:cNvCxnSpPr/>
            <p:nvPr/>
          </p:nvCxnSpPr>
          <p:spPr>
            <a:xfrm>
              <a:off x="8696739" y="3358488"/>
              <a:ext cx="0" cy="2295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de flecha 65"/>
            <p:cNvCxnSpPr/>
            <p:nvPr/>
          </p:nvCxnSpPr>
          <p:spPr>
            <a:xfrm flipH="1">
              <a:off x="5317435" y="3100967"/>
              <a:ext cx="1504" cy="4528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angular 70"/>
            <p:cNvCxnSpPr>
              <a:stCxn id="10" idx="1"/>
              <a:endCxn id="20" idx="1"/>
            </p:cNvCxnSpPr>
            <p:nvPr/>
          </p:nvCxnSpPr>
          <p:spPr>
            <a:xfrm rot="10800000" flipH="1" flipV="1">
              <a:off x="1059669" y="1198404"/>
              <a:ext cx="120147" cy="3011232"/>
            </a:xfrm>
            <a:prstGeom prst="bentConnector3">
              <a:avLst>
                <a:gd name="adj1" fmla="val -190267"/>
              </a:avLst>
            </a:prstGeom>
            <a:ln>
              <a:solidFill>
                <a:schemeClr val="accent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de flecha 72"/>
            <p:cNvCxnSpPr/>
            <p:nvPr/>
          </p:nvCxnSpPr>
          <p:spPr>
            <a:xfrm flipV="1">
              <a:off x="6112565" y="1505167"/>
              <a:ext cx="1123122" cy="979616"/>
            </a:xfrm>
            <a:prstGeom prst="straightConnector1">
              <a:avLst/>
            </a:prstGeom>
            <a:ln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de flecha 74"/>
            <p:cNvCxnSpPr/>
            <p:nvPr/>
          </p:nvCxnSpPr>
          <p:spPr>
            <a:xfrm>
              <a:off x="3001617" y="2441215"/>
              <a:ext cx="15394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de flecha 77"/>
            <p:cNvCxnSpPr/>
            <p:nvPr/>
          </p:nvCxnSpPr>
          <p:spPr>
            <a:xfrm>
              <a:off x="2473516" y="4755992"/>
              <a:ext cx="1571115" cy="12671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de flecha 79"/>
            <p:cNvCxnSpPr/>
            <p:nvPr/>
          </p:nvCxnSpPr>
          <p:spPr>
            <a:xfrm>
              <a:off x="5317435" y="4725432"/>
              <a:ext cx="0" cy="1167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de flecha 81"/>
            <p:cNvCxnSpPr/>
            <p:nvPr/>
          </p:nvCxnSpPr>
          <p:spPr>
            <a:xfrm flipH="1">
              <a:off x="8094195" y="4462933"/>
              <a:ext cx="602545" cy="1560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de flecha 84"/>
            <p:cNvCxnSpPr/>
            <p:nvPr/>
          </p:nvCxnSpPr>
          <p:spPr>
            <a:xfrm flipH="1">
              <a:off x="7759438" y="4063494"/>
              <a:ext cx="334757" cy="3222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de flecha 86"/>
            <p:cNvCxnSpPr/>
            <p:nvPr/>
          </p:nvCxnSpPr>
          <p:spPr>
            <a:xfrm>
              <a:off x="6000029" y="4063494"/>
              <a:ext cx="460794" cy="3994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cto de flecha 94"/>
            <p:cNvCxnSpPr/>
            <p:nvPr/>
          </p:nvCxnSpPr>
          <p:spPr>
            <a:xfrm flipH="1" flipV="1">
              <a:off x="6159973" y="2633860"/>
              <a:ext cx="5737166" cy="15133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/>
            <p:cNvCxnSpPr/>
            <p:nvPr/>
          </p:nvCxnSpPr>
          <p:spPr>
            <a:xfrm>
              <a:off x="11897139" y="2650677"/>
              <a:ext cx="0" cy="362874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de flecha 100"/>
            <p:cNvCxnSpPr/>
            <p:nvPr/>
          </p:nvCxnSpPr>
          <p:spPr>
            <a:xfrm flipH="1">
              <a:off x="10197548" y="6338958"/>
              <a:ext cx="1699591" cy="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Abrir llave 101"/>
            <p:cNvSpPr/>
            <p:nvPr/>
          </p:nvSpPr>
          <p:spPr>
            <a:xfrm>
              <a:off x="9083614" y="430154"/>
              <a:ext cx="496560" cy="143362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118246" y="4965811"/>
              <a:ext cx="3690048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s-ES" sz="3200" b="1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Propuesta</a:t>
              </a:r>
            </a:p>
            <a:p>
              <a:r>
                <a:rPr lang="es-ES" sz="3200" b="1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Flujo de información</a:t>
              </a:r>
              <a:endParaRPr lang="es-ES" sz="32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9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135</TotalTime>
  <Words>436</Words>
  <Application>Microsoft Office PowerPoint</Application>
  <PresentationFormat>Panorámica</PresentationFormat>
  <Paragraphs>138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Celestial</vt:lpstr>
      <vt:lpstr>PROPUESTA DE REINGENIERÍA DE LA DGVS</vt:lpstr>
      <vt:lpstr>cONTENIDO</vt:lpstr>
      <vt:lpstr>contexto</vt:lpstr>
      <vt:lpstr>Metodología de trabajo</vt:lpstr>
      <vt:lpstr>Situación actual de la vigilancia aspectos estratégicos</vt:lpstr>
      <vt:lpstr>PROPUESTAS aspectos estratégicos - prioridades</vt:lpstr>
      <vt:lpstr>Presentación de PowerPoint</vt:lpstr>
      <vt:lpstr>Presentación de PowerPoint</vt:lpstr>
      <vt:lpstr>Presentación de PowerPoint</vt:lpstr>
      <vt:lpstr>Presentación de PowerPoint</vt:lpstr>
      <vt:lpstr>PROPUESTAS aspectos operativos - prioridades</vt:lpstr>
      <vt:lpstr>Próximos pasos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REINGENIERÍA DE LA DGVS</dc:title>
  <dc:creator>REUNIONES</dc:creator>
  <cp:lastModifiedBy>PATRICIA</cp:lastModifiedBy>
  <cp:revision>14</cp:revision>
  <dcterms:created xsi:type="dcterms:W3CDTF">2015-05-12T18:34:03Z</dcterms:created>
  <dcterms:modified xsi:type="dcterms:W3CDTF">2015-11-05T13:16:37Z</dcterms:modified>
</cp:coreProperties>
</file>